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93" r:id="rId2"/>
    <p:sldId id="297" r:id="rId3"/>
    <p:sldId id="291" r:id="rId4"/>
    <p:sldId id="292" r:id="rId5"/>
    <p:sldId id="286" r:id="rId6"/>
    <p:sldId id="270" r:id="rId7"/>
    <p:sldId id="308" r:id="rId8"/>
    <p:sldId id="310" r:id="rId9"/>
    <p:sldId id="311" r:id="rId10"/>
    <p:sldId id="304" r:id="rId11"/>
    <p:sldId id="271" r:id="rId12"/>
    <p:sldId id="312" r:id="rId13"/>
    <p:sldId id="272" r:id="rId14"/>
    <p:sldId id="318" r:id="rId15"/>
    <p:sldId id="319" r:id="rId16"/>
    <p:sldId id="341" r:id="rId17"/>
    <p:sldId id="321" r:id="rId18"/>
    <p:sldId id="276" r:id="rId19"/>
    <p:sldId id="330" r:id="rId20"/>
    <p:sldId id="336" r:id="rId21"/>
    <p:sldId id="337" r:id="rId22"/>
    <p:sldId id="338" r:id="rId23"/>
    <p:sldId id="339" r:id="rId24"/>
    <p:sldId id="327" r:id="rId25"/>
    <p:sldId id="329" r:id="rId26"/>
    <p:sldId id="309" r:id="rId27"/>
    <p:sldId id="340" r:id="rId28"/>
    <p:sldId id="342" r:id="rId29"/>
    <p:sldId id="278" r:id="rId30"/>
    <p:sldId id="279" r:id="rId31"/>
    <p:sldId id="301" r:id="rId32"/>
    <p:sldId id="305" r:id="rId33"/>
    <p:sldId id="289" r:id="rId34"/>
    <p:sldId id="331" r:id="rId35"/>
    <p:sldId id="332" r:id="rId36"/>
    <p:sldId id="333" r:id="rId37"/>
    <p:sldId id="298" r:id="rId38"/>
    <p:sldId id="34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B277E-5D44-481B-8689-4DF612A5E952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FDD95-B83B-431A-A608-3166CDFB4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489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9A1D-B678-46FB-8154-88DB6F31B028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0F206-5255-432B-B848-ED56FBC53C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55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206-5255-432B-B848-ED56FBC53C1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206-5255-432B-B848-ED56FBC53C1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060-C526-482E-96FF-5DA23AF5813B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D2A2-4D92-4210-B682-51699C08D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060-C526-482E-96FF-5DA23AF5813B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D2A2-4D92-4210-B682-51699C08D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060-C526-482E-96FF-5DA23AF5813B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D2A2-4D92-4210-B682-51699C08D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060-C526-482E-96FF-5DA23AF5813B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D2A2-4D92-4210-B682-51699C08D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060-C526-482E-96FF-5DA23AF5813B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D2A2-4D92-4210-B682-51699C08D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060-C526-482E-96FF-5DA23AF5813B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D2A2-4D92-4210-B682-51699C08D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060-C526-482E-96FF-5DA23AF5813B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D2A2-4D92-4210-B682-51699C08D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060-C526-482E-96FF-5DA23AF5813B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D2A2-4D92-4210-B682-51699C08D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060-C526-482E-96FF-5DA23AF5813B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D2A2-4D92-4210-B682-51699C08D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060-C526-482E-96FF-5DA23AF5813B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D2A2-4D92-4210-B682-51699C08D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060-C526-482E-96FF-5DA23AF5813B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6AD2A2-4D92-4210-B682-51699C08DE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C27060-C526-482E-96FF-5DA23AF5813B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6AD2A2-4D92-4210-B682-51699C08DE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Presentation 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b="1" dirty="0"/>
              <a:t>Blood Transfusion and Thalassemia</a:t>
            </a:r>
          </a:p>
          <a:p>
            <a:pPr algn="ctr">
              <a:buNone/>
            </a:pPr>
            <a:endParaRPr lang="en-US" sz="4400" b="1" dirty="0"/>
          </a:p>
          <a:p>
            <a:pPr algn="ctr">
              <a:buNone/>
            </a:pPr>
            <a:r>
              <a:rPr lang="en-US" sz="2800" b="1" dirty="0" err="1"/>
              <a:t>Dr</a:t>
            </a:r>
            <a:r>
              <a:rPr lang="en-US" sz="2800" b="1" dirty="0"/>
              <a:t> </a:t>
            </a:r>
            <a:r>
              <a:rPr lang="en-US" sz="2800" b="1" dirty="0" err="1"/>
              <a:t>Jannatul</a:t>
            </a:r>
            <a:r>
              <a:rPr lang="en-US" sz="2800" b="1" dirty="0"/>
              <a:t> </a:t>
            </a:r>
            <a:r>
              <a:rPr lang="en-US" sz="2800" b="1" dirty="0" err="1"/>
              <a:t>Ferdous</a:t>
            </a:r>
            <a:endParaRPr lang="en-US" sz="2800" b="1" dirty="0"/>
          </a:p>
          <a:p>
            <a:pPr algn="ctr">
              <a:buNone/>
            </a:pPr>
            <a:r>
              <a:rPr lang="en-US" sz="2800" dirty="0"/>
              <a:t>Associate professor</a:t>
            </a:r>
          </a:p>
          <a:p>
            <a:pPr algn="ctr">
              <a:buNone/>
            </a:pPr>
            <a:r>
              <a:rPr lang="en-US" sz="2800" dirty="0"/>
              <a:t>Department of Transfusion Medicine</a:t>
            </a:r>
          </a:p>
          <a:p>
            <a:pPr algn="ctr">
              <a:buNone/>
            </a:pPr>
            <a:r>
              <a:rPr lang="en-US" sz="2800" dirty="0" err="1"/>
              <a:t>Mugda</a:t>
            </a:r>
            <a:r>
              <a:rPr lang="en-US" sz="2800" dirty="0"/>
              <a:t> Medical </a:t>
            </a:r>
            <a:r>
              <a:rPr lang="en-US" sz="2800" dirty="0" err="1"/>
              <a:t>College,Dhaka</a:t>
            </a:r>
            <a:endParaRPr lang="en-US" sz="2800" dirty="0"/>
          </a:p>
          <a:p>
            <a:pPr algn="ctr">
              <a:buNone/>
            </a:pPr>
            <a:r>
              <a:rPr lang="en-US" sz="2800" dirty="0"/>
              <a:t>11 </a:t>
            </a:r>
            <a:r>
              <a:rPr lang="en-US" sz="2800" dirty="0" err="1"/>
              <a:t>th</a:t>
            </a:r>
            <a:r>
              <a:rPr lang="en-US" sz="2800" dirty="0"/>
              <a:t> Nov,2018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transfusion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Whom to Transfuse?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When to start transfusion?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r>
              <a:rPr lang="en-US" dirty="0"/>
              <a:t>What blood product to be transfused?</a:t>
            </a:r>
          </a:p>
          <a:p>
            <a:endParaRPr lang="en-US" sz="1200" dirty="0"/>
          </a:p>
          <a:p>
            <a:endParaRPr lang="en-US" sz="1800" dirty="0"/>
          </a:p>
          <a:p>
            <a:r>
              <a:rPr lang="en-US" dirty="0"/>
              <a:t>How to give transfusion?</a:t>
            </a:r>
          </a:p>
          <a:p>
            <a:endParaRPr lang="en-US" dirty="0"/>
          </a:p>
          <a:p>
            <a:r>
              <a:rPr lang="en-US" dirty="0"/>
              <a:t>How to optimize transfusion?</a:t>
            </a:r>
          </a:p>
          <a:p>
            <a:pPr lvl="1"/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26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Whom to transfuse?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27A5565-B7F9-4B19-A614-B666381A49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8191386"/>
              </p:ext>
            </p:extLst>
          </p:nvPr>
        </p:nvGraphicFramePr>
        <p:xfrm>
          <a:off x="457200" y="16002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1496777084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1066746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6745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-64008">
                        <a:buNone/>
                      </a:pPr>
                      <a:r>
                        <a:rPr lang="en-US" b="1" dirty="0"/>
                        <a:t>Transfusion Dependent Thalassemia (TDT)</a:t>
                      </a:r>
                    </a:p>
                    <a:p>
                      <a:pPr lvl="1"/>
                      <a:r>
                        <a:rPr lang="en-US" dirty="0"/>
                        <a:t>Severe Beta Thalassemia (Beta Thalassemia Major)</a:t>
                      </a:r>
                    </a:p>
                    <a:p>
                      <a:pPr lvl="1"/>
                      <a:r>
                        <a:rPr lang="en-US" dirty="0"/>
                        <a:t>Severe Hb E Beta Thalassemia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Regular transfusion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156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-64008">
                        <a:buNone/>
                      </a:pPr>
                      <a:r>
                        <a:rPr lang="en-US" b="1" dirty="0"/>
                        <a:t>Non Transfusion Dependent Thalassemia (NTDT)</a:t>
                      </a:r>
                    </a:p>
                    <a:p>
                      <a:pPr lvl="1"/>
                      <a:r>
                        <a:rPr lang="en-US" dirty="0"/>
                        <a:t>Less severe Beta Thalassemia (Beta Thalassemia Intermedia)</a:t>
                      </a:r>
                    </a:p>
                    <a:p>
                      <a:pPr lvl="1"/>
                      <a:r>
                        <a:rPr lang="en-US" dirty="0"/>
                        <a:t>Less severe Hb E Beta Thalassemia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Intermittent or occasional transfusion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62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Traits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Beta Thalassemia / Hemoglobin E</a:t>
                      </a:r>
                      <a:endParaRPr lang="en-US" b="1" dirty="0"/>
                    </a:p>
                    <a:p>
                      <a:pPr marL="0" indent="0">
                        <a:buNone/>
                      </a:pPr>
                      <a:r>
                        <a:rPr lang="en-US" sz="1800" dirty="0"/>
                        <a:t>(if anemic, search for a plausible cause)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No transfusion 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61408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4400" dirty="0"/>
              <a:t>Whom to Transfuse?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/>
              <a:t>Non Transfusion Dependent Thalassemia (NTDT)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25% need regular transfusion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50%  need intermittent /on demand transfusion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25% need only occasional transfusion</a:t>
            </a:r>
          </a:p>
          <a:p>
            <a:pPr marL="393192" lvl="1" indent="0">
              <a:buNone/>
            </a:pPr>
            <a:endParaRPr lang="en-US" dirty="0"/>
          </a:p>
          <a:p>
            <a:pPr marL="27432" indent="0">
              <a:buNone/>
            </a:pPr>
            <a:r>
              <a:rPr lang="en-US" dirty="0"/>
              <a:t>The newly diagnosed patient with thalassemia should not be transfused immediately upon diagnosis. </a:t>
            </a:r>
          </a:p>
          <a:p>
            <a:pPr marL="27432" indent="0">
              <a:buNone/>
            </a:pPr>
            <a:endParaRPr lang="en-US" dirty="0"/>
          </a:p>
          <a:p>
            <a:pPr marL="27432" indent="0">
              <a:buNone/>
            </a:pPr>
            <a:r>
              <a:rPr lang="en-US" dirty="0"/>
              <a:t>Rather, the treating physician must determine the clinical severity and make a decision of transfusion to achieve optimal growth and quality of life. </a:t>
            </a:r>
          </a:p>
          <a:p>
            <a:pPr marL="27432" indent="0">
              <a:buNone/>
            </a:pPr>
            <a:endParaRPr lang="en-US" dirty="0"/>
          </a:p>
          <a:p>
            <a:pPr marL="27432" indent="0">
              <a:buNone/>
            </a:pPr>
            <a:r>
              <a:rPr lang="en-US" dirty="0"/>
              <a:t>Often a period of observation is required to determine baseline hemoglobin and clinical severity. </a:t>
            </a:r>
          </a:p>
        </p:txBody>
      </p:sp>
    </p:spTree>
    <p:extLst>
      <p:ext uri="{BB962C8B-B14F-4D97-AF65-F5344CB8AC3E}">
        <p14:creationId xmlns:p14="http://schemas.microsoft.com/office/powerpoint/2010/main" xmlns="" val="365921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When to start transfusion?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TDT</a:t>
            </a:r>
          </a:p>
          <a:p>
            <a:r>
              <a:rPr lang="en-US" dirty="0"/>
              <a:t>Confirmed diagnosis of TDT</a:t>
            </a:r>
          </a:p>
          <a:p>
            <a:r>
              <a:rPr lang="en-US" dirty="0"/>
              <a:t>Laboratory criteria: 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Hb</a:t>
            </a:r>
            <a:r>
              <a:rPr lang="en-US" dirty="0"/>
              <a:t>&lt; 6- 7gm /dl on 2 occasions 2 weeks apart(excluding all other contributing causes </a:t>
            </a:r>
            <a:r>
              <a:rPr lang="en-US" dirty="0" err="1"/>
              <a:t>e.g</a:t>
            </a:r>
            <a:r>
              <a:rPr lang="en-US" dirty="0"/>
              <a:t>- infection, pregnancy, stress)</a:t>
            </a:r>
          </a:p>
          <a:p>
            <a:pPr>
              <a:buNone/>
            </a:pPr>
            <a:r>
              <a:rPr lang="en-US" dirty="0"/>
              <a:t> 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31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start transfusion?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NTDT</a:t>
            </a:r>
          </a:p>
          <a:p>
            <a:pPr marL="0" indent="0">
              <a:buNone/>
            </a:pPr>
            <a:r>
              <a:rPr lang="en-US" dirty="0"/>
              <a:t>Clinical criteria irrespective of </a:t>
            </a:r>
            <a:r>
              <a:rPr lang="en-US" dirty="0" err="1"/>
              <a:t>Hb</a:t>
            </a:r>
            <a:r>
              <a:rPr lang="en-US" dirty="0"/>
              <a:t> level</a:t>
            </a:r>
          </a:p>
          <a:p>
            <a:r>
              <a:rPr lang="en-US" dirty="0" err="1"/>
              <a:t>Hb</a:t>
            </a:r>
            <a:r>
              <a:rPr lang="en-US" dirty="0"/>
              <a:t> &gt; 7gm/dl with any of the following condition</a:t>
            </a:r>
          </a:p>
          <a:p>
            <a:r>
              <a:rPr lang="en-US" dirty="0"/>
              <a:t>Facial Changes</a:t>
            </a:r>
          </a:p>
          <a:p>
            <a:r>
              <a:rPr lang="en-US" dirty="0"/>
              <a:t>Poor growth</a:t>
            </a:r>
          </a:p>
          <a:p>
            <a:r>
              <a:rPr lang="en-US" dirty="0"/>
              <a:t>Fractures</a:t>
            </a:r>
          </a:p>
          <a:p>
            <a:r>
              <a:rPr lang="en-US" dirty="0"/>
              <a:t>Clinically significant extramedullary hematopoiesis</a:t>
            </a:r>
          </a:p>
        </p:txBody>
      </p:sp>
    </p:spTree>
    <p:extLst>
      <p:ext uri="{BB962C8B-B14F-4D97-AF65-F5344CB8AC3E}">
        <p14:creationId xmlns:p14="http://schemas.microsoft.com/office/powerpoint/2010/main" xmlns="" val="41102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Autofit/>
          </a:bodyPr>
          <a:lstStyle/>
          <a:p>
            <a:r>
              <a:rPr lang="en-US" sz="4000" dirty="0"/>
              <a:t>When to start transfusion?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Important note</a:t>
            </a:r>
          </a:p>
          <a:p>
            <a:r>
              <a:rPr lang="en-US" dirty="0"/>
              <a:t>Differentiation  between TDT and NTDT is essential</a:t>
            </a:r>
          </a:p>
          <a:p>
            <a:r>
              <a:rPr lang="en-US" dirty="0"/>
              <a:t>Careful analysis of clinical, hematological, genetic and </a:t>
            </a:r>
          </a:p>
          <a:p>
            <a:pPr>
              <a:buNone/>
            </a:pPr>
            <a:r>
              <a:rPr lang="en-US" dirty="0"/>
              <a:t>   molecular  analysis may allow  reasonable conclusion of treatment.</a:t>
            </a:r>
          </a:p>
        </p:txBody>
      </p:sp>
    </p:spTree>
    <p:extLst>
      <p:ext uri="{BB962C8B-B14F-4D97-AF65-F5344CB8AC3E}">
        <p14:creationId xmlns:p14="http://schemas.microsoft.com/office/powerpoint/2010/main" xmlns="" val="22962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410FCE-4185-4459-A753-BFF09CC0A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start transfusion?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BF3208-6227-451A-912E-9B7F0A4F6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NTDT – other considerations</a:t>
            </a:r>
          </a:p>
          <a:p>
            <a:r>
              <a:rPr lang="en-US" dirty="0"/>
              <a:t>Transfusion is individualized</a:t>
            </a:r>
          </a:p>
          <a:p>
            <a:r>
              <a:rPr lang="en-US" dirty="0"/>
              <a:t>Hb level should not be an indicator except with severe anemia(&lt; 6gm/dl)</a:t>
            </a:r>
          </a:p>
          <a:p>
            <a:r>
              <a:rPr lang="en-US" dirty="0"/>
              <a:t>Transfusions are unlikely to be necessary if the patient maintains </a:t>
            </a:r>
          </a:p>
          <a:p>
            <a:pPr lvl="1"/>
            <a:r>
              <a:rPr lang="en-US" dirty="0"/>
              <a:t>a reasonable appetite, </a:t>
            </a:r>
          </a:p>
          <a:p>
            <a:pPr lvl="1"/>
            <a:r>
              <a:rPr lang="en-US" dirty="0"/>
              <a:t>level of energy, </a:t>
            </a:r>
          </a:p>
          <a:p>
            <a:pPr lvl="1"/>
            <a:r>
              <a:rPr lang="en-US" dirty="0"/>
              <a:t>quality of life, </a:t>
            </a:r>
          </a:p>
          <a:p>
            <a:pPr lvl="1"/>
            <a:r>
              <a:rPr lang="en-US" dirty="0"/>
              <a:t>growth velocity, </a:t>
            </a:r>
          </a:p>
          <a:p>
            <a:pPr lvl="1"/>
            <a:r>
              <a:rPr lang="en-US" dirty="0"/>
              <a:t>sexual maturation in parallel with bone age, and </a:t>
            </a:r>
          </a:p>
          <a:p>
            <a:pPr lvl="1"/>
            <a:r>
              <a:rPr lang="en-US" dirty="0"/>
              <a:t>if the spleen size is stable, enlarging at a rate &lt; than 3 cm/year.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687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/>
              <a:t>When to transfuse?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Stress/Special situation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Occasional transfusion is needed in stress</a:t>
            </a:r>
          </a:p>
          <a:p>
            <a:r>
              <a:rPr lang="en-US" dirty="0"/>
              <a:t>Infection</a:t>
            </a:r>
          </a:p>
          <a:p>
            <a:r>
              <a:rPr lang="en-US" dirty="0"/>
              <a:t>Surgery</a:t>
            </a:r>
          </a:p>
          <a:p>
            <a:r>
              <a:rPr lang="en-US" dirty="0"/>
              <a:t>Pregnancy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In management or prophylaxis of the following complication</a:t>
            </a:r>
          </a:p>
          <a:p>
            <a:r>
              <a:rPr lang="en-US" dirty="0"/>
              <a:t>Pulmonary hypertension</a:t>
            </a:r>
          </a:p>
          <a:p>
            <a:r>
              <a:rPr lang="en-US" dirty="0"/>
              <a:t>Extramedullary pseudotumor (spinal cord compression, paraplegia, intrathoracic masses)</a:t>
            </a:r>
          </a:p>
          <a:p>
            <a:r>
              <a:rPr lang="en-US" dirty="0"/>
              <a:t>Leg ulcer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200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blood product to be transfused?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>
                <a:solidFill>
                  <a:srgbClr val="FF0000"/>
                </a:solidFill>
              </a:rPr>
              <a:t>Source of Blood</a:t>
            </a:r>
          </a:p>
          <a:p>
            <a:r>
              <a:rPr lang="en-US" dirty="0"/>
              <a:t>Blood Donor: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  Voluntary, regular, and non-remunerated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  Directed donation and relatives are strictly prohibited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  Avoid first degree relatives as much as possible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Careful Donor Selection: by a physician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Follow the MAD(medical aspect of Donor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Through questionnaires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Written informed consent of Donor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Donor counseling about donation procedure  and post donation care.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What blood product to be transfused?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Blood Collection:</a:t>
            </a:r>
          </a:p>
          <a:p>
            <a:r>
              <a:rPr lang="en-US" dirty="0"/>
              <a:t>With all aseptic precaution </a:t>
            </a:r>
          </a:p>
          <a:p>
            <a:r>
              <a:rPr lang="en-US" dirty="0"/>
              <a:t>From suitable veins</a:t>
            </a:r>
          </a:p>
          <a:p>
            <a:r>
              <a:rPr lang="en-US" dirty="0"/>
              <a:t>Collection completed within 8 minutes.</a:t>
            </a:r>
          </a:p>
          <a:p>
            <a:r>
              <a:rPr lang="en-US" dirty="0"/>
              <a:t>Blood should be collected, processed, stored and distributed by dedicated quality assured blood transfusion center.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30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Thalassemia</a:t>
            </a:r>
            <a:r>
              <a:rPr lang="en-US" dirty="0"/>
              <a:t> in 1960s</a:t>
            </a:r>
          </a:p>
        </p:txBody>
      </p:sp>
      <p:pic>
        <p:nvPicPr>
          <p:cNvPr id="4" name="Content Placeholder 3" descr="thalassemic faci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2057400"/>
            <a:ext cx="40386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Autofit/>
          </a:bodyPr>
          <a:lstStyle/>
          <a:p>
            <a:r>
              <a:rPr lang="en-US" sz="4000" dirty="0"/>
              <a:t>What blood product to be transfused?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Transfusion Serology(Lab work)</a:t>
            </a:r>
          </a:p>
          <a:p>
            <a:r>
              <a:rPr lang="en-US" dirty="0"/>
              <a:t>Compatibility testing</a:t>
            </a:r>
          </a:p>
          <a:p>
            <a:r>
              <a:rPr lang="en-US" dirty="0"/>
              <a:t>Screening of Donors Blood</a:t>
            </a:r>
          </a:p>
          <a:p>
            <a:pPr lvl="1"/>
            <a:r>
              <a:rPr lang="en-US" dirty="0"/>
              <a:t>Pre donation(usually practiced)</a:t>
            </a:r>
          </a:p>
          <a:p>
            <a:pPr lvl="1"/>
            <a:r>
              <a:rPr lang="en-US" dirty="0"/>
              <a:t>Post donation(</a:t>
            </a:r>
            <a:r>
              <a:rPr lang="en-US" dirty="0">
                <a:solidFill>
                  <a:srgbClr val="FF0000"/>
                </a:solidFill>
              </a:rPr>
              <a:t>preferred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0286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What blood product to be transfused?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3100" b="1" u="sng" dirty="0">
                <a:solidFill>
                  <a:srgbClr val="FF0000"/>
                </a:solidFill>
              </a:rPr>
              <a:t>Compatibility testing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Comprises 3 tests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1.  Blood grouping of both patient and donor</a:t>
            </a:r>
          </a:p>
          <a:p>
            <a:pPr marL="0" indent="0">
              <a:buNone/>
            </a:pPr>
            <a:r>
              <a:rPr lang="en-US" dirty="0"/>
              <a:t>      Both forward and reverse typing</a:t>
            </a:r>
          </a:p>
          <a:p>
            <a:pPr marL="0" indent="0">
              <a:buNone/>
            </a:pPr>
            <a:r>
              <a:rPr lang="en-US" dirty="0"/>
              <a:t>      Extended Blood grouping(</a:t>
            </a:r>
            <a:r>
              <a:rPr lang="en-US" dirty="0" err="1"/>
              <a:t>ABO,Rh</a:t>
            </a:r>
            <a:r>
              <a:rPr lang="en-US" dirty="0"/>
              <a:t> (</a:t>
            </a:r>
            <a:r>
              <a:rPr lang="en-US" dirty="0" err="1"/>
              <a:t>D,C,c,E,and</a:t>
            </a:r>
            <a:r>
              <a:rPr lang="en-US" dirty="0"/>
              <a:t>      e),</a:t>
            </a:r>
            <a:r>
              <a:rPr lang="en-US" dirty="0" err="1"/>
              <a:t>Kell</a:t>
            </a:r>
            <a:r>
              <a:rPr lang="en-US" dirty="0"/>
              <a:t>, Kid. Duffy), at least </a:t>
            </a:r>
            <a:r>
              <a:rPr lang="en-US" dirty="0" err="1"/>
              <a:t>ABO,Rh</a:t>
            </a:r>
            <a:r>
              <a:rPr lang="en-US" dirty="0"/>
              <a:t> and </a:t>
            </a:r>
            <a:r>
              <a:rPr lang="en-US" dirty="0" err="1"/>
              <a:t>Kell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Daily practice: only ABO and </a:t>
            </a:r>
            <a:r>
              <a:rPr lang="en-US" dirty="0" err="1"/>
              <a:t>RhD</a:t>
            </a:r>
            <a:r>
              <a:rPr lang="en-US" dirty="0"/>
              <a:t> forward groping.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2. Antibody screening of patients serum by ICT method.</a:t>
            </a:r>
          </a:p>
          <a:p>
            <a:pPr marL="0" indent="0">
              <a:buNone/>
            </a:pPr>
            <a:r>
              <a:rPr lang="en-US" dirty="0"/>
              <a:t>    Routinely not done</a:t>
            </a:r>
            <a:r>
              <a:rPr lang="en-US" dirty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3. Cross matching (Major, minor and auto control) by ICT method(2 hours procedure)</a:t>
            </a:r>
          </a:p>
          <a:p>
            <a:pPr marL="0" indent="0">
              <a:buNone/>
            </a:pPr>
            <a:r>
              <a:rPr lang="en-US" dirty="0"/>
              <a:t>    Daily practice: Saline cross match at room temp.</a:t>
            </a:r>
          </a:p>
        </p:txBody>
      </p:sp>
    </p:spTree>
    <p:extLst>
      <p:ext uri="{BB962C8B-B14F-4D97-AF65-F5344CB8AC3E}">
        <p14:creationId xmlns:p14="http://schemas.microsoft.com/office/powerpoint/2010/main" xmlns="" val="56870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What blood product to be transfused?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2800" b="1" u="sng" dirty="0">
                <a:solidFill>
                  <a:srgbClr val="FF0000"/>
                </a:solidFill>
              </a:rPr>
              <a:t>TTI Screening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b="1" u="sng" dirty="0"/>
              <a:t>WHO recommended Tests</a:t>
            </a:r>
          </a:p>
          <a:p>
            <a:r>
              <a:rPr lang="en-US" dirty="0" err="1"/>
              <a:t>Hbs</a:t>
            </a:r>
            <a:r>
              <a:rPr lang="en-US" dirty="0"/>
              <a:t> Ag</a:t>
            </a:r>
          </a:p>
          <a:p>
            <a:r>
              <a:rPr lang="en-US" dirty="0"/>
              <a:t>Anti HCV</a:t>
            </a:r>
          </a:p>
          <a:p>
            <a:r>
              <a:rPr lang="en-US" dirty="0"/>
              <a:t>Anti HIV</a:t>
            </a:r>
          </a:p>
          <a:p>
            <a:r>
              <a:rPr lang="en-US" dirty="0"/>
              <a:t>Malarial parasite and</a:t>
            </a:r>
          </a:p>
          <a:p>
            <a:r>
              <a:rPr lang="en-US" dirty="0"/>
              <a:t>VDRL</a:t>
            </a:r>
          </a:p>
        </p:txBody>
      </p:sp>
    </p:spTree>
    <p:extLst>
      <p:ext uri="{BB962C8B-B14F-4D97-AF65-F5344CB8AC3E}">
        <p14:creationId xmlns:p14="http://schemas.microsoft.com/office/powerpoint/2010/main" xmlns="" val="3041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What blood product to be transfused?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3600" b="1" u="sng" dirty="0">
                <a:solidFill>
                  <a:srgbClr val="FF0000"/>
                </a:solidFill>
              </a:rPr>
              <a:t>TTI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Method of testing</a:t>
            </a:r>
          </a:p>
          <a:p>
            <a:r>
              <a:rPr lang="en-US" dirty="0"/>
              <a:t>ICT ( sensitivity varies, low cost, less time, majority center)</a:t>
            </a:r>
          </a:p>
          <a:p>
            <a:r>
              <a:rPr lang="en-US" dirty="0">
                <a:solidFill>
                  <a:srgbClr val="FF0000"/>
                </a:solidFill>
              </a:rPr>
              <a:t>ELISA( recommended, few center, expensive and 2 to 3 hours procedure )</a:t>
            </a:r>
          </a:p>
          <a:p>
            <a:r>
              <a:rPr lang="en-US" dirty="0"/>
              <a:t>NAT( not available and very expensive)</a:t>
            </a:r>
          </a:p>
        </p:txBody>
      </p:sp>
    </p:spTree>
    <p:extLst>
      <p:ext uri="{BB962C8B-B14F-4D97-AF65-F5344CB8AC3E}">
        <p14:creationId xmlns:p14="http://schemas.microsoft.com/office/powerpoint/2010/main" xmlns="" val="285710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What blood product to be transfused?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3600" b="1" u="sng" dirty="0">
                <a:solidFill>
                  <a:srgbClr val="FF0000"/>
                </a:solidFill>
              </a:rPr>
              <a:t>Recommended Blood product</a:t>
            </a:r>
            <a:endParaRPr lang="en-US" sz="53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480"/>
            <a:ext cx="8305800" cy="3550920"/>
          </a:xfrm>
        </p:spPr>
        <p:txBody>
          <a:bodyPr/>
          <a:lstStyle/>
          <a:p>
            <a:pPr marL="0" indent="0">
              <a:buNone/>
            </a:pPr>
            <a:endParaRPr lang="en-US" u="sng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132589"/>
            <a:ext cx="74676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600" dirty="0"/>
              <a:t>Red cell concentrate/Packed red cells(PCV 60 -70%)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err="1"/>
              <a:t>Leuco</a:t>
            </a:r>
            <a:r>
              <a:rPr lang="en-US" sz="2600" dirty="0"/>
              <a:t> reduced /</a:t>
            </a:r>
            <a:r>
              <a:rPr lang="en-US" sz="2600" dirty="0" err="1"/>
              <a:t>Leuco</a:t>
            </a:r>
            <a:r>
              <a:rPr lang="en-US" sz="2600" dirty="0"/>
              <a:t> depleted  Red cell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/>
              <a:t>RCC storage period: &lt;2 weeks is preferred.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3460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Leucoruduced</a:t>
            </a:r>
            <a:r>
              <a:rPr lang="en-US" dirty="0"/>
              <a:t> Red cells,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Adverse effect of leucocytes in blood product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6576220"/>
              </p:ext>
            </p:extLst>
          </p:nvPr>
        </p:nvGraphicFramePr>
        <p:xfrm>
          <a:off x="762001" y="2404112"/>
          <a:ext cx="7162800" cy="4149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399">
                <a:tc>
                  <a:txBody>
                    <a:bodyPr/>
                    <a:lstStyle/>
                    <a:p>
                      <a:r>
                        <a:rPr lang="en-US" dirty="0"/>
                        <a:t>             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Causative  Agents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r>
                        <a:rPr lang="en-US" dirty="0"/>
                        <a:t>Non </a:t>
                      </a:r>
                      <a:r>
                        <a:rPr lang="en-US" dirty="0" err="1"/>
                        <a:t>Haemolytic</a:t>
                      </a:r>
                      <a:r>
                        <a:rPr lang="en-US" dirty="0"/>
                        <a:t> Febrile Transfusion </a:t>
                      </a:r>
                      <a:r>
                        <a:rPr lang="en-US" baseline="0" dirty="0"/>
                        <a:t> reaction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HLA antibodies</a:t>
                      </a:r>
                      <a:r>
                        <a:rPr lang="en-US" baseline="0" dirty="0"/>
                        <a:t> in patient, cytokine  reactions produced by donor leucocytes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r>
                        <a:rPr lang="en-US" dirty="0" err="1"/>
                        <a:t>Alloimmunisation</a:t>
                      </a:r>
                      <a:r>
                        <a:rPr lang="en-US" dirty="0"/>
                        <a:t>  of</a:t>
                      </a:r>
                      <a:r>
                        <a:rPr lang="en-US" baseline="0" dirty="0"/>
                        <a:t>  recipients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HLA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alloimmunisation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TTI (Transfusion Transmitted Infections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Cell associated infections such as CMV,EBV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TA-GVHD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Immunocompetent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Donor s T lymphocytes.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TRALI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Pre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formed </a:t>
                      </a:r>
                      <a:r>
                        <a:rPr lang="en-US" baseline="0" dirty="0" err="1">
                          <a:solidFill>
                            <a:srgbClr val="FF0000"/>
                          </a:solidFill>
                        </a:rPr>
                        <a:t>Leuco</a:t>
                      </a:r>
                      <a:r>
                        <a:rPr lang="en-US" baseline="0">
                          <a:solidFill>
                            <a:srgbClr val="FF0000"/>
                          </a:solidFill>
                        </a:rPr>
                        <a:t>-agglutinin 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in Donors plasma.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59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dirty="0"/>
              <a:t>How to give transfusion?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Goals of Blood Transfusion Therapy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Use of donor erythrocyte with an optimal recovery and half life in the recipient.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Achievement of appropriate </a:t>
            </a:r>
            <a:r>
              <a:rPr lang="en-US" dirty="0" err="1"/>
              <a:t>Hb</a:t>
            </a:r>
            <a:r>
              <a:rPr lang="en-US" dirty="0"/>
              <a:t> level in recipient.</a:t>
            </a:r>
          </a:p>
          <a:p>
            <a:endParaRPr lang="en-US" dirty="0"/>
          </a:p>
          <a:p>
            <a:r>
              <a:rPr lang="en-US" dirty="0"/>
              <a:t>Avoidance of adverse reaction as much as possible including transmission of infectious agents.</a:t>
            </a:r>
          </a:p>
        </p:txBody>
      </p:sp>
    </p:spTree>
    <p:extLst>
      <p:ext uri="{BB962C8B-B14F-4D97-AF65-F5344CB8AC3E}">
        <p14:creationId xmlns:p14="http://schemas.microsoft.com/office/powerpoint/2010/main" xmlns="" val="385691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A355D4-F1B7-432E-A7E0-44D93A31A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give transfusion?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B5A5DB-9630-4502-9818-12305BB1E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The goal of transfusion is to shut off ineffective erythropoiesis</a:t>
            </a:r>
          </a:p>
          <a:p>
            <a:pPr>
              <a:spcAft>
                <a:spcPts val="600"/>
              </a:spcAft>
            </a:pPr>
            <a:r>
              <a:rPr lang="en-US" dirty="0"/>
              <a:t>The amount of blood is determined by pre-transfusion hemoglobin levels. </a:t>
            </a:r>
          </a:p>
          <a:p>
            <a:pPr>
              <a:spcAft>
                <a:spcPts val="600"/>
              </a:spcAft>
            </a:pPr>
            <a:r>
              <a:rPr lang="en-US" dirty="0"/>
              <a:t>The target is to maintain the </a:t>
            </a:r>
            <a:r>
              <a:rPr lang="en-US" b="1" dirty="0"/>
              <a:t>pre-transfusion hemoglobin level between 9 and 10 g/dL for TDT patients.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839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A355D4-F1B7-432E-A7E0-44D93A31A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give transfusion?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B5A5DB-9630-4502-9818-12305BB1E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For NTDT patients, baseline hemoglobin should be first established.</a:t>
            </a:r>
          </a:p>
          <a:p>
            <a:pPr>
              <a:spcAft>
                <a:spcPts val="600"/>
              </a:spcAft>
            </a:pPr>
            <a:r>
              <a:rPr lang="en-US" b="1" dirty="0"/>
              <a:t>Pretransfusion hemoglobin level for NTDT should be individualized to alleviate symptoms and optimize growth and development. </a:t>
            </a:r>
            <a:r>
              <a:rPr lang="en-US" b="1" dirty="0">
                <a:solidFill>
                  <a:srgbClr val="FF0000"/>
                </a:solidFill>
              </a:rPr>
              <a:t>It should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not based on a hemoglobin target.</a:t>
            </a:r>
          </a:p>
          <a:p>
            <a:pPr>
              <a:spcAft>
                <a:spcPts val="600"/>
              </a:spcAft>
            </a:pPr>
            <a:r>
              <a:rPr lang="en-US" dirty="0"/>
              <a:t>Transfusions interval usually three to four weeks. </a:t>
            </a:r>
          </a:p>
          <a:p>
            <a:pPr>
              <a:spcAft>
                <a:spcPts val="600"/>
              </a:spcAft>
            </a:pPr>
            <a:r>
              <a:rPr lang="en-US" dirty="0"/>
              <a:t>Transfusions should be maintained at a fixed schedule. </a:t>
            </a:r>
          </a:p>
          <a:p>
            <a:pPr>
              <a:spcAft>
                <a:spcPts val="600"/>
              </a:spcAft>
            </a:pPr>
            <a:r>
              <a:rPr lang="en-US" dirty="0"/>
              <a:t>Post-transfusion hemoglobin should not exceed 14 g/dL.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826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give transfusion?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Transfusions  given in an outpatient setting</a:t>
            </a:r>
          </a:p>
          <a:p>
            <a:r>
              <a:rPr lang="en-US" b="1" dirty="0"/>
              <a:t>Blood should be transfused at 15 mL-20ml/kg  over  3-4hours, </a:t>
            </a:r>
          </a:p>
          <a:p>
            <a:r>
              <a:rPr lang="en-US" dirty="0"/>
              <a:t>Patients with severe anemia (hemoglobin less than 5 g/</a:t>
            </a:r>
            <a:r>
              <a:rPr lang="en-US" dirty="0" err="1"/>
              <a:t>dL</a:t>
            </a:r>
            <a:r>
              <a:rPr lang="en-US" dirty="0"/>
              <a:t>) or cardiac compromise, slower rate of transfusion  (2 </a:t>
            </a:r>
            <a:r>
              <a:rPr lang="en-US" dirty="0" err="1"/>
              <a:t>mL</a:t>
            </a:r>
            <a:r>
              <a:rPr lang="en-US" dirty="0"/>
              <a:t>/kg per hour )</a:t>
            </a:r>
          </a:p>
          <a:p>
            <a:r>
              <a:rPr lang="en-US" dirty="0"/>
              <a:t>If cardiac insufficiency higher pre-transfusion hemoglobin levels (10 to 12 g/</a:t>
            </a:r>
            <a:r>
              <a:rPr lang="en-US" dirty="0" err="1"/>
              <a:t>dL</a:t>
            </a:r>
            <a:r>
              <a:rPr lang="en-US" dirty="0"/>
              <a:t>) should be maintained with smaller  volume transfusions given every one to two weeks.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Thalassemia</a:t>
            </a:r>
            <a:r>
              <a:rPr lang="en-US" dirty="0"/>
              <a:t> in 1960s</a:t>
            </a:r>
          </a:p>
        </p:txBody>
      </p:sp>
      <p:pic>
        <p:nvPicPr>
          <p:cNvPr id="4" name="Content Placeholder 3" descr="thal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2743200"/>
            <a:ext cx="4419600" cy="327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give transfusion?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patient’s weight and pre-transfusion hemoglobin and the volume of transfusion should be recorded at each visit. </a:t>
            </a:r>
          </a:p>
          <a:p>
            <a:r>
              <a:rPr lang="en-US" dirty="0"/>
              <a:t>Periodic  assessment of the volume of blood required to maintain the desired pre-transfusion hemoglobin level.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give transfusion?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Annual blood transfusion is valuable to identify changes </a:t>
            </a:r>
          </a:p>
          <a:p>
            <a:r>
              <a:rPr lang="en-US" dirty="0"/>
              <a:t>Hypersplenism or </a:t>
            </a:r>
          </a:p>
          <a:p>
            <a:r>
              <a:rPr lang="en-US" dirty="0" err="1"/>
              <a:t>Accelarated</a:t>
            </a:r>
            <a:r>
              <a:rPr lang="en-US" dirty="0"/>
              <a:t> destruction  of  donor red cells</a:t>
            </a:r>
          </a:p>
          <a:p>
            <a:r>
              <a:rPr lang="en-US" dirty="0"/>
              <a:t>Annual blood transfusion requirement in patients without </a:t>
            </a:r>
            <a:r>
              <a:rPr lang="en-US" dirty="0" err="1"/>
              <a:t>hypersplenism</a:t>
            </a:r>
            <a:r>
              <a:rPr lang="en-US" dirty="0"/>
              <a:t> is usually below </a:t>
            </a:r>
            <a:r>
              <a:rPr lang="en-US" b="1" dirty="0"/>
              <a:t>200 </a:t>
            </a:r>
            <a:r>
              <a:rPr lang="en-US" b="1" dirty="0" err="1"/>
              <a:t>mL</a:t>
            </a:r>
            <a:r>
              <a:rPr lang="en-US" b="1" dirty="0"/>
              <a:t> packed red blood cells/kg per year.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BT Chart of a 30 Kg beta major boy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Month/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 </a:t>
                      </a:r>
                      <a:r>
                        <a:rPr lang="en-US" dirty="0" err="1"/>
                        <a:t>transfusuion</a:t>
                      </a:r>
                      <a:r>
                        <a:rPr lang="en-US" dirty="0"/>
                        <a:t>  </a:t>
                      </a:r>
                      <a:r>
                        <a:rPr lang="en-US" dirty="0" err="1"/>
                        <a:t>Hb</a:t>
                      </a:r>
                      <a:r>
                        <a:rPr lang="en-US" dirty="0"/>
                        <a:t>-gm/dl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 and type of blood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 transfusion </a:t>
                      </a:r>
                      <a:r>
                        <a:rPr lang="en-US" dirty="0" err="1"/>
                        <a:t>Hb</a:t>
                      </a:r>
                      <a:r>
                        <a:rPr lang="en-US" dirty="0"/>
                        <a:t>-gm/dl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January/5/1/17 6/1/17 and 7/1/17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unit packed red cells-750 ml(Hct-60%)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February 2/2/17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unit packed red cells-450 ml(Hct-60%)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give transfusion?</a:t>
            </a:r>
            <a:br>
              <a:rPr lang="en-US" dirty="0"/>
            </a:br>
            <a:r>
              <a:rPr lang="en-US" dirty="0"/>
              <a:t>I</a:t>
            </a:r>
            <a:r>
              <a:rPr lang="en-US" sz="3600" dirty="0"/>
              <a:t>ntermedia pt needs intermittent transfusion</a:t>
            </a:r>
          </a:p>
        </p:txBody>
      </p:sp>
      <p:pic>
        <p:nvPicPr>
          <p:cNvPr id="1026" name="Picture 2" descr="E:\DCIM\Camera\20151128_1244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35163"/>
            <a:ext cx="3855839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 associated with repeated Red cell transfusion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5547304"/>
              </p:ext>
            </p:extLst>
          </p:nvPr>
        </p:nvGraphicFramePr>
        <p:xfrm>
          <a:off x="457200" y="1935163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                     ACUTE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</a:t>
                      </a:r>
                    </a:p>
                    <a:p>
                      <a:r>
                        <a:rPr lang="en-US" dirty="0"/>
                        <a:t>       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     DELAYED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Cause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NHFTR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err="1"/>
                        <a:t>Cytokoine</a:t>
                      </a:r>
                      <a:r>
                        <a:rPr lang="en-US" dirty="0"/>
                        <a:t> and Leucocyte </a:t>
                      </a:r>
                      <a:r>
                        <a:rPr lang="en-US" dirty="0" err="1"/>
                        <a:t>alloimmunisation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.   Iron overload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repeated</a:t>
                      </a:r>
                      <a:r>
                        <a:rPr lang="en-US" baseline="0" dirty="0"/>
                        <a:t> blood BT,</a:t>
                      </a:r>
                      <a:r>
                        <a:rPr lang="en-US" dirty="0"/>
                        <a:t>250 mg iron/unit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   Allergic</a:t>
                      </a:r>
                      <a:r>
                        <a:rPr lang="en-US" baseline="0" dirty="0"/>
                        <a:t> and</a:t>
                      </a:r>
                      <a:r>
                        <a:rPr lang="en-US" dirty="0"/>
                        <a:t>   Anaphylactic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Plasma proteins.</a:t>
                      </a:r>
                    </a:p>
                    <a:p>
                      <a:r>
                        <a:rPr lang="en-US" dirty="0"/>
                        <a:t>IgA deficiency.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dirty="0" err="1"/>
                        <a:t>Allo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immue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err="1"/>
                        <a:t>Allo</a:t>
                      </a:r>
                      <a:r>
                        <a:rPr lang="en-US" dirty="0"/>
                        <a:t>-antigen</a:t>
                      </a:r>
                      <a:r>
                        <a:rPr lang="en-US" baseline="0" dirty="0"/>
                        <a:t> other than ABO and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 Fluid overload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</a:t>
                      </a:r>
                      <a:r>
                        <a:rPr lang="en-US" baseline="0" dirty="0"/>
                        <a:t> much fluid, rapid </a:t>
                      </a:r>
                      <a:r>
                        <a:rPr lang="en-US" baseline="0" dirty="0" err="1"/>
                        <a:t>Tx</a:t>
                      </a:r>
                      <a:r>
                        <a:rPr lang="en-US" baseline="0" dirty="0"/>
                        <a:t>, renal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dirty="0"/>
                        <a:t>TTI( HBV,HCV</a:t>
                      </a:r>
                      <a:r>
                        <a:rPr lang="en-US" baseline="0" dirty="0"/>
                        <a:t> and Others)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Lack of Screening.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Improper  Donor selection.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dirty="0"/>
                        <a:t>HTR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ABO incompatibility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4"/>
                      </a:pPr>
                      <a:r>
                        <a:rPr lang="en-US" dirty="0"/>
                        <a:t>Delayed HTR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     (5 to 10 days)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Allo</a:t>
                      </a:r>
                      <a:r>
                        <a:rPr lang="en-US" dirty="0"/>
                        <a:t>- antibody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dirty="0"/>
                        <a:t>5.  TRALI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dirty="0"/>
                        <a:t>Preformed anti neutrophil and HLA antibody.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  TA-Graft </a:t>
                      </a:r>
                      <a:r>
                        <a:rPr lang="en-US" dirty="0" err="1"/>
                        <a:t>vs</a:t>
                      </a:r>
                      <a:r>
                        <a:rPr lang="en-US" dirty="0"/>
                        <a:t> Host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Immuno</a:t>
                      </a:r>
                      <a:r>
                        <a:rPr lang="en-US" dirty="0"/>
                        <a:t>-competent Donors T cells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5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Prevention and </a:t>
            </a:r>
            <a:r>
              <a:rPr lang="en-US" dirty="0" err="1"/>
              <a:t>Tx</a:t>
            </a:r>
            <a:r>
              <a:rPr lang="en-US" dirty="0"/>
              <a:t> of Acute TR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3083722"/>
              </p:ext>
            </p:extLst>
          </p:nvPr>
        </p:nvGraphicFramePr>
        <p:xfrm>
          <a:off x="457200" y="1935163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NHFTR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Leuco</a:t>
                      </a:r>
                      <a:r>
                        <a:rPr lang="en-US" dirty="0"/>
                        <a:t>-reduced</a:t>
                      </a:r>
                      <a:r>
                        <a:rPr lang="en-US" baseline="0" dirty="0"/>
                        <a:t> red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Slow</a:t>
                      </a:r>
                      <a:r>
                        <a:rPr lang="en-US" baseline="0" dirty="0"/>
                        <a:t> the </a:t>
                      </a:r>
                      <a:r>
                        <a:rPr lang="en-US" baseline="0" dirty="0" err="1"/>
                        <a:t>rate,</a:t>
                      </a:r>
                      <a:r>
                        <a:rPr lang="en-US" dirty="0" err="1"/>
                        <a:t>Antipyretics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Allergic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Washed red cells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Slow</a:t>
                      </a:r>
                      <a:r>
                        <a:rPr lang="en-US" baseline="0" dirty="0"/>
                        <a:t> ,</a:t>
                      </a:r>
                      <a:r>
                        <a:rPr lang="en-US" dirty="0"/>
                        <a:t>Anti</a:t>
                      </a:r>
                      <a:r>
                        <a:rPr lang="en-US" baseline="0" dirty="0"/>
                        <a:t> histamine and Corticosteroid.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Anaphylactic(within minutes)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washed red </a:t>
                      </a:r>
                      <a:r>
                        <a:rPr lang="en-US" dirty="0" err="1"/>
                        <a:t>cells,Blood</a:t>
                      </a:r>
                      <a:r>
                        <a:rPr lang="en-US" dirty="0"/>
                        <a:t> from IgA deficient</a:t>
                      </a:r>
                      <a:r>
                        <a:rPr lang="en-US" baseline="0" dirty="0"/>
                        <a:t> Donor.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Stop </a:t>
                      </a:r>
                      <a:r>
                        <a:rPr lang="en-US" dirty="0" err="1"/>
                        <a:t>Trans.Steroid</a:t>
                      </a:r>
                      <a:r>
                        <a:rPr lang="en-US" dirty="0"/>
                        <a:t>, Adrenalin and ICU support.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HTR( within minutes, 5-10 ml Blood)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Cross </a:t>
                      </a:r>
                      <a:r>
                        <a:rPr lang="en-US" dirty="0" smtClean="0"/>
                        <a:t>/D0uble Check </a:t>
                      </a:r>
                      <a:r>
                        <a:rPr lang="en-US" dirty="0"/>
                        <a:t>and </a:t>
                      </a:r>
                      <a:r>
                        <a:rPr lang="en-US" dirty="0" err="1"/>
                        <a:t>stictly</a:t>
                      </a:r>
                      <a:r>
                        <a:rPr lang="en-US" dirty="0"/>
                        <a:t> follow the SOP.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Stop,O2,IV </a:t>
                      </a:r>
                      <a:r>
                        <a:rPr lang="en-US" dirty="0" err="1"/>
                        <a:t>fluid,steroid,adrenaline,Dialysis</a:t>
                      </a:r>
                      <a:r>
                        <a:rPr lang="en-US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Avoid donation from multiparous woman/</a:t>
                      </a:r>
                      <a:r>
                        <a:rPr lang="en-US" dirty="0" err="1"/>
                        <a:t>multitransfused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O2,steroid,Diuretics and ICU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714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Prevention and </a:t>
            </a:r>
            <a:r>
              <a:rPr lang="en-US" sz="3600" dirty="0" err="1"/>
              <a:t>Tx</a:t>
            </a:r>
            <a:r>
              <a:rPr lang="en-US" sz="3600" dirty="0"/>
              <a:t> of Delayed complication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7552919"/>
              </p:ext>
            </p:extLst>
          </p:nvPr>
        </p:nvGraphicFramePr>
        <p:xfrm>
          <a:off x="457200" y="1935163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             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Prevention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  </a:t>
                      </a:r>
                      <a:r>
                        <a:rPr lang="en-US" dirty="0" err="1"/>
                        <a:t>Tx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Delayed HTR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red cell </a:t>
                      </a:r>
                      <a:r>
                        <a:rPr lang="en-US" dirty="0" err="1"/>
                        <a:t>Ab</a:t>
                      </a:r>
                      <a:r>
                        <a:rPr lang="en-US" dirty="0"/>
                        <a:t>  </a:t>
                      </a:r>
                      <a:r>
                        <a:rPr lang="en-US" dirty="0" err="1"/>
                        <a:t>sreening</a:t>
                      </a:r>
                      <a:r>
                        <a:rPr lang="en-US" dirty="0"/>
                        <a:t> of  patient before  each </a:t>
                      </a:r>
                      <a:r>
                        <a:rPr lang="en-US" dirty="0" err="1"/>
                        <a:t>trnasfusion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</a:t>
                      </a:r>
                      <a:r>
                        <a:rPr lang="en-US" dirty="0" err="1"/>
                        <a:t>Tx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if </a:t>
                      </a:r>
                      <a:r>
                        <a:rPr lang="en-US" baseline="0" dirty="0" err="1"/>
                        <a:t>Hypotention</a:t>
                      </a:r>
                      <a:r>
                        <a:rPr lang="en-US" baseline="0" dirty="0"/>
                        <a:t> and renal failure ,treat as Acute HTR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Careful Donor selection</a:t>
                      </a:r>
                    </a:p>
                    <a:p>
                      <a:r>
                        <a:rPr lang="en-US" dirty="0"/>
                        <a:t>Screening by ELISA/NAT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Referred to respective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phycisian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Haemosiderosis</a:t>
                      </a:r>
                      <a:r>
                        <a:rPr lang="en-US" dirty="0"/>
                        <a:t>(</a:t>
                      </a:r>
                      <a:r>
                        <a:rPr lang="en-US" baseline="0" dirty="0"/>
                        <a:t> Iron overload)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Rational and judicious use of BT, </a:t>
                      </a:r>
                      <a:r>
                        <a:rPr lang="en-US" dirty="0" err="1"/>
                        <a:t>deatary</a:t>
                      </a:r>
                      <a:r>
                        <a:rPr lang="en-US" dirty="0"/>
                        <a:t> restriction, </a:t>
                      </a:r>
                      <a:r>
                        <a:rPr lang="en-US" dirty="0" err="1"/>
                        <a:t>Hb</a:t>
                      </a:r>
                      <a:r>
                        <a:rPr lang="en-US" baseline="0" dirty="0"/>
                        <a:t> F inducing drugs.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Iron Chelation,( oral and S/C</a:t>
                      </a:r>
                      <a:r>
                        <a:rPr lang="en-US" baseline="0" dirty="0"/>
                        <a:t> ,I/V)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Allo</a:t>
                      </a:r>
                      <a:r>
                        <a:rPr lang="en-US" dirty="0"/>
                        <a:t> immunization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Extended Blood Grouping of</a:t>
                      </a:r>
                      <a:r>
                        <a:rPr lang="en-US" baseline="0" dirty="0"/>
                        <a:t> both </a:t>
                      </a:r>
                      <a:r>
                        <a:rPr lang="en-US" baseline="0" dirty="0" err="1"/>
                        <a:t>Pt</a:t>
                      </a:r>
                      <a:r>
                        <a:rPr lang="en-US" baseline="0" dirty="0"/>
                        <a:t> and Donor, Phenotype matched BT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Steroid, least</a:t>
                      </a:r>
                      <a:r>
                        <a:rPr lang="en-US" baseline="0" dirty="0"/>
                        <a:t> incompatible blood, Drugs(</a:t>
                      </a:r>
                      <a:r>
                        <a:rPr lang="en-US" baseline="0" dirty="0" err="1"/>
                        <a:t>Hb</a:t>
                      </a:r>
                      <a:r>
                        <a:rPr lang="en-US" baseline="0" dirty="0"/>
                        <a:t> F Inducers)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TA-GVHD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Avoid 1</a:t>
                      </a:r>
                      <a:r>
                        <a:rPr lang="en-US" baseline="30000" dirty="0"/>
                        <a:t>st</a:t>
                      </a:r>
                      <a:r>
                        <a:rPr lang="en-US" baseline="0" dirty="0"/>
                        <a:t> degree relative Donor, Gamma Irradiation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Fatal,Supportive</a:t>
                      </a:r>
                      <a:r>
                        <a:rPr lang="en-US" dirty="0"/>
                        <a:t>,&gt;90% mortality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713944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532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Not all </a:t>
            </a:r>
            <a:r>
              <a:rPr lang="en-US" dirty="0" err="1"/>
              <a:t>thalassemia</a:t>
            </a:r>
            <a:r>
              <a:rPr lang="en-US" dirty="0"/>
              <a:t> patients need regular transfusion</a:t>
            </a:r>
          </a:p>
          <a:p>
            <a:r>
              <a:rPr lang="en-US" dirty="0"/>
              <a:t>For </a:t>
            </a:r>
            <a:r>
              <a:rPr lang="en-US" dirty="0" err="1"/>
              <a:t>thal</a:t>
            </a:r>
            <a:r>
              <a:rPr lang="en-US" dirty="0"/>
              <a:t> major pre transfusion </a:t>
            </a:r>
            <a:r>
              <a:rPr lang="en-US" dirty="0" err="1"/>
              <a:t>Hb</a:t>
            </a:r>
            <a:r>
              <a:rPr lang="en-US" dirty="0"/>
              <a:t> -9-9.5</a:t>
            </a:r>
          </a:p>
          <a:p>
            <a:r>
              <a:rPr lang="en-US" dirty="0"/>
              <a:t>For </a:t>
            </a:r>
            <a:r>
              <a:rPr lang="en-US" dirty="0" err="1"/>
              <a:t>thal</a:t>
            </a:r>
            <a:r>
              <a:rPr lang="en-US" dirty="0"/>
              <a:t> </a:t>
            </a:r>
            <a:r>
              <a:rPr lang="en-US" dirty="0" err="1"/>
              <a:t>intermedia</a:t>
            </a:r>
            <a:r>
              <a:rPr lang="en-US" dirty="0"/>
              <a:t>  BT decision is individualized</a:t>
            </a:r>
          </a:p>
          <a:p>
            <a:r>
              <a:rPr lang="en-US" dirty="0"/>
              <a:t>NTDT patients need frequent monitoring</a:t>
            </a:r>
          </a:p>
          <a:p>
            <a:r>
              <a:rPr lang="en-US" dirty="0"/>
              <a:t>Alternatives to BT may be tried</a:t>
            </a:r>
          </a:p>
          <a:p>
            <a:r>
              <a:rPr lang="en-US" dirty="0" err="1"/>
              <a:t>Splenectomy</a:t>
            </a:r>
            <a:r>
              <a:rPr lang="en-US" dirty="0"/>
              <a:t> is recommended  only in special situation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en-US" sz="3600" dirty="0" smtClean="0"/>
              <a:t>                   </a:t>
            </a:r>
            <a:r>
              <a:rPr lang="en-US" sz="3600" dirty="0" smtClean="0">
                <a:solidFill>
                  <a:srgbClr val="00B050"/>
                </a:solidFill>
              </a:rPr>
              <a:t>THANK YOU ALL 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Thalassemia</a:t>
            </a:r>
            <a:r>
              <a:rPr lang="en-US" dirty="0"/>
              <a:t> in 1960s</a:t>
            </a:r>
          </a:p>
        </p:txBody>
      </p:sp>
      <p:pic>
        <p:nvPicPr>
          <p:cNvPr id="4" name="Content Placeholder 3" descr="thal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1" y="2514601"/>
            <a:ext cx="3200400" cy="27058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Thalassemia</a:t>
            </a:r>
            <a:r>
              <a:rPr lang="en-US" dirty="0"/>
              <a:t> Now</a:t>
            </a:r>
          </a:p>
        </p:txBody>
      </p:sp>
      <p:pic>
        <p:nvPicPr>
          <p:cNvPr id="4" name="Content Placeholder 3" descr="thalassemia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2590800"/>
            <a:ext cx="4114800" cy="350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Options for treatment</a:t>
            </a:r>
          </a:p>
          <a:p>
            <a:r>
              <a:rPr lang="en-US" dirty="0">
                <a:solidFill>
                  <a:srgbClr val="FF0000"/>
                </a:solidFill>
              </a:rPr>
              <a:t>Blood Transfusion</a:t>
            </a:r>
          </a:p>
          <a:p>
            <a:r>
              <a:rPr lang="en-US" dirty="0"/>
              <a:t>Iron Chelation</a:t>
            </a:r>
          </a:p>
          <a:p>
            <a:r>
              <a:rPr lang="en-US" dirty="0"/>
              <a:t>Observation and supportive care (Folic acid)</a:t>
            </a:r>
          </a:p>
          <a:p>
            <a:r>
              <a:rPr lang="en-US" dirty="0"/>
              <a:t>Fetal </a:t>
            </a:r>
            <a:r>
              <a:rPr lang="en-US" dirty="0" err="1"/>
              <a:t>Hb</a:t>
            </a:r>
            <a:r>
              <a:rPr lang="en-US" dirty="0"/>
              <a:t> inducing  agent (</a:t>
            </a:r>
            <a:r>
              <a:rPr lang="en-US" dirty="0" err="1"/>
              <a:t>Hydroxyurea</a:t>
            </a:r>
            <a:r>
              <a:rPr lang="en-US" dirty="0"/>
              <a:t>)</a:t>
            </a:r>
          </a:p>
          <a:p>
            <a:r>
              <a:rPr lang="en-US" dirty="0"/>
              <a:t>Splenectomy</a:t>
            </a:r>
          </a:p>
          <a:p>
            <a:r>
              <a:rPr lang="en-US" dirty="0"/>
              <a:t>Management of complication</a:t>
            </a:r>
          </a:p>
          <a:p>
            <a:r>
              <a:rPr lang="en-US" dirty="0"/>
              <a:t>Allogenic Bone marrow transplantation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Aim of regular Blood Transfusion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c0rrect </a:t>
            </a:r>
            <a:r>
              <a:rPr lang="en-US" dirty="0" err="1"/>
              <a:t>Anaemia</a:t>
            </a:r>
            <a:endParaRPr lang="en-US" dirty="0"/>
          </a:p>
          <a:p>
            <a:r>
              <a:rPr lang="en-US" dirty="0"/>
              <a:t>To suppress the abnormal </a:t>
            </a:r>
            <a:r>
              <a:rPr lang="en-US" dirty="0" err="1"/>
              <a:t>erythroid</a:t>
            </a:r>
            <a:r>
              <a:rPr lang="en-US" dirty="0"/>
              <a:t> hyperplasia(ineffective erythropoiesis)</a:t>
            </a:r>
          </a:p>
          <a:p>
            <a:r>
              <a:rPr lang="en-US" dirty="0"/>
              <a:t>To prevent most of the serious complications of </a:t>
            </a:r>
            <a:r>
              <a:rPr lang="en-US" dirty="0" err="1"/>
              <a:t>Thalassaemia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However, once started, the Transfusion –related complications become a major source of morbidity.</a:t>
            </a:r>
          </a:p>
        </p:txBody>
      </p:sp>
    </p:spTree>
    <p:extLst>
      <p:ext uri="{BB962C8B-B14F-4D97-AF65-F5344CB8AC3E}">
        <p14:creationId xmlns:p14="http://schemas.microsoft.com/office/powerpoint/2010/main" xmlns="" val="13573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Benefits of Blood transfusion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Benefits of </a:t>
            </a:r>
            <a:r>
              <a:rPr lang="en-US" b="1" u="sng" dirty="0" err="1"/>
              <a:t>Anaemia</a:t>
            </a:r>
            <a:r>
              <a:rPr lang="en-US" b="1" u="sng" dirty="0"/>
              <a:t> correction</a:t>
            </a:r>
          </a:p>
          <a:p>
            <a:r>
              <a:rPr lang="en-US" dirty="0"/>
              <a:t>Improves the O2 delivery to the tissue</a:t>
            </a:r>
          </a:p>
          <a:p>
            <a:r>
              <a:rPr lang="en-US" dirty="0"/>
              <a:t>Facilitate normal growth and development of </a:t>
            </a:r>
            <a:r>
              <a:rPr lang="en-US" dirty="0" err="1"/>
              <a:t>Thalassaemia</a:t>
            </a:r>
            <a:r>
              <a:rPr lang="en-US" dirty="0"/>
              <a:t> child</a:t>
            </a:r>
          </a:p>
          <a:p>
            <a:r>
              <a:rPr lang="en-US" dirty="0"/>
              <a:t>Improve the quality of life near to normal</a:t>
            </a:r>
          </a:p>
        </p:txBody>
      </p:sp>
    </p:spTree>
    <p:extLst>
      <p:ext uri="{BB962C8B-B14F-4D97-AF65-F5344CB8AC3E}">
        <p14:creationId xmlns:p14="http://schemas.microsoft.com/office/powerpoint/2010/main" xmlns="" val="5615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dirty="0"/>
              <a:t>Benefits of Blood transfusion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Benefits of suppression of </a:t>
            </a:r>
            <a:r>
              <a:rPr lang="en-US" b="1" u="sng" dirty="0" err="1"/>
              <a:t>Erythroid</a:t>
            </a:r>
            <a:r>
              <a:rPr lang="en-US" b="1" u="sng" dirty="0"/>
              <a:t> Hyperplasia</a:t>
            </a:r>
          </a:p>
          <a:p>
            <a:r>
              <a:rPr lang="en-US" dirty="0"/>
              <a:t>Stops the bone expansion and distortion</a:t>
            </a:r>
          </a:p>
          <a:p>
            <a:r>
              <a:rPr lang="en-US" dirty="0"/>
              <a:t>Limits excessive Iron absorption</a:t>
            </a:r>
          </a:p>
          <a:p>
            <a:r>
              <a:rPr lang="en-US" dirty="0"/>
              <a:t>Reduces the extra medullary hemopoiesis.</a:t>
            </a:r>
          </a:p>
        </p:txBody>
      </p:sp>
    </p:spTree>
    <p:extLst>
      <p:ext uri="{BB962C8B-B14F-4D97-AF65-F5344CB8AC3E}">
        <p14:creationId xmlns:p14="http://schemas.microsoft.com/office/powerpoint/2010/main" xmlns="" val="350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1963</TotalTime>
  <Words>1686</Words>
  <Application>Microsoft Office PowerPoint</Application>
  <PresentationFormat>On-screen Show (4:3)</PresentationFormat>
  <Paragraphs>327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Flow</vt:lpstr>
      <vt:lpstr>Presentation on </vt:lpstr>
      <vt:lpstr>Thalassemia in 1960s</vt:lpstr>
      <vt:lpstr>Thalassemia in 1960s</vt:lpstr>
      <vt:lpstr>Thalassemia in 1960s</vt:lpstr>
      <vt:lpstr>Thalassemia Now</vt:lpstr>
      <vt:lpstr>Management</vt:lpstr>
      <vt:lpstr>Aim of regular Blood Transfusion</vt:lpstr>
      <vt:lpstr>Benefits of Blood transfusion</vt:lpstr>
      <vt:lpstr>Benefits of Blood transfusion</vt:lpstr>
      <vt:lpstr>Guidelines for transfusion</vt:lpstr>
      <vt:lpstr>Whom to transfuse?</vt:lpstr>
      <vt:lpstr>Whom to Transfuse?</vt:lpstr>
      <vt:lpstr>When to start transfusion? </vt:lpstr>
      <vt:lpstr>When to start transfusion?</vt:lpstr>
      <vt:lpstr>When to start transfusion?</vt:lpstr>
      <vt:lpstr>When to start transfusion?</vt:lpstr>
      <vt:lpstr>When to transfuse?</vt:lpstr>
      <vt:lpstr>What blood product to be transfused?</vt:lpstr>
      <vt:lpstr>What blood product to be transfused?</vt:lpstr>
      <vt:lpstr>What blood product to be transfused?</vt:lpstr>
      <vt:lpstr>What blood product to be transfused? Compatibility testing</vt:lpstr>
      <vt:lpstr>What blood product to be transfused? TTI Screening</vt:lpstr>
      <vt:lpstr>What blood product to be transfused? TTI Screening</vt:lpstr>
      <vt:lpstr>What blood product to be transfused? Recommended Blood product</vt:lpstr>
      <vt:lpstr>Leucoruduced Red cells, Why?</vt:lpstr>
      <vt:lpstr>How to give transfusion?</vt:lpstr>
      <vt:lpstr>How to give transfusion?</vt:lpstr>
      <vt:lpstr>How to give transfusion?</vt:lpstr>
      <vt:lpstr>How to give transfusion?</vt:lpstr>
      <vt:lpstr>How to give transfusion?</vt:lpstr>
      <vt:lpstr>How to give transfusion?</vt:lpstr>
      <vt:lpstr>BT Chart of a 30 Kg beta major boy</vt:lpstr>
      <vt:lpstr>How to give transfusion? Intermedia pt needs intermittent transfusion</vt:lpstr>
      <vt:lpstr>Problem associated with repeated Red cell transfusion</vt:lpstr>
      <vt:lpstr>Prevention and Tx of Acute TR</vt:lpstr>
      <vt:lpstr>Prevention and Tx of Delayed complication</vt:lpstr>
      <vt:lpstr>Take home message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win7</cp:lastModifiedBy>
  <cp:revision>192</cp:revision>
  <dcterms:created xsi:type="dcterms:W3CDTF">2016-03-30T15:37:36Z</dcterms:created>
  <dcterms:modified xsi:type="dcterms:W3CDTF">2018-11-11T01:52:16Z</dcterms:modified>
</cp:coreProperties>
</file>